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56" r:id="rId2"/>
    <p:sldId id="257" r:id="rId3"/>
    <p:sldId id="272" r:id="rId4"/>
    <p:sldId id="293" r:id="rId5"/>
    <p:sldId id="294" r:id="rId6"/>
    <p:sldId id="297" r:id="rId7"/>
    <p:sldId id="289" r:id="rId8"/>
    <p:sldId id="295" r:id="rId9"/>
    <p:sldId id="291" r:id="rId10"/>
    <p:sldId id="273" r:id="rId11"/>
    <p:sldId id="264" r:id="rId12"/>
    <p:sldId id="269" r:id="rId13"/>
    <p:sldId id="290" r:id="rId14"/>
    <p:sldId id="266" r:id="rId15"/>
    <p:sldId id="274" r:id="rId16"/>
    <p:sldId id="296" r:id="rId17"/>
    <p:sldId id="302" r:id="rId18"/>
    <p:sldId id="301" r:id="rId19"/>
    <p:sldId id="276" r:id="rId20"/>
    <p:sldId id="277" r:id="rId21"/>
    <p:sldId id="283" r:id="rId22"/>
    <p:sldId id="288" r:id="rId23"/>
    <p:sldId id="284" r:id="rId24"/>
    <p:sldId id="285" r:id="rId25"/>
    <p:sldId id="287" r:id="rId26"/>
    <p:sldId id="286" r:id="rId27"/>
    <p:sldId id="298" r:id="rId28"/>
    <p:sldId id="299" r:id="rId29"/>
    <p:sldId id="30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5546A3-7BA3-4EB1-A588-8EDAE8C69FA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5640FF8-95D6-4831-A729-4D833F4CB9ED}">
      <dgm:prSet phldrT="[Text]"/>
      <dgm:spPr/>
      <dgm:t>
        <a:bodyPr/>
        <a:lstStyle/>
        <a:p>
          <a:r>
            <a:rPr lang="en-US" dirty="0" smtClean="0"/>
            <a:t>Obstetric trauma</a:t>
          </a:r>
          <a:endParaRPr lang="en-IN" dirty="0"/>
        </a:p>
      </dgm:t>
    </dgm:pt>
    <dgm:pt modelId="{42E4FAD7-65B4-429E-9993-7725E248A7F4}" type="parTrans" cxnId="{4A6A9669-813C-4890-B5CF-21AB2E5C44A7}">
      <dgm:prSet/>
      <dgm:spPr/>
      <dgm:t>
        <a:bodyPr/>
        <a:lstStyle/>
        <a:p>
          <a:endParaRPr lang="en-IN"/>
        </a:p>
      </dgm:t>
    </dgm:pt>
    <dgm:pt modelId="{12C8ACF9-1936-46E7-8CAF-0D9105630AF5}" type="sibTrans" cxnId="{4A6A9669-813C-4890-B5CF-21AB2E5C44A7}">
      <dgm:prSet/>
      <dgm:spPr/>
      <dgm:t>
        <a:bodyPr/>
        <a:lstStyle/>
        <a:p>
          <a:endParaRPr lang="en-IN"/>
        </a:p>
      </dgm:t>
    </dgm:pt>
    <dgm:pt modelId="{5955F940-CAF8-45F3-BDF1-8821AC9CF53D}">
      <dgm:prSet phldrT="[Text]" custT="1"/>
      <dgm:spPr/>
      <dgm:t>
        <a:bodyPr/>
        <a:lstStyle/>
        <a:p>
          <a:r>
            <a:rPr lang="en-US" sz="1800" b="1" dirty="0" smtClean="0"/>
            <a:t>Fecal </a:t>
          </a:r>
          <a:r>
            <a:rPr lang="en-US" sz="1800" b="1" dirty="0" err="1" smtClean="0"/>
            <a:t>Incontine</a:t>
          </a:r>
          <a:endParaRPr lang="en-US" sz="1800" b="1" dirty="0" smtClean="0"/>
        </a:p>
        <a:p>
          <a:r>
            <a:rPr lang="en-US" sz="1800" b="1" dirty="0" smtClean="0"/>
            <a:t>-</a:t>
          </a:r>
          <a:r>
            <a:rPr lang="en-US" sz="1800" b="1" dirty="0" err="1" smtClean="0"/>
            <a:t>nce</a:t>
          </a:r>
          <a:endParaRPr lang="en-IN" sz="1800" b="1" dirty="0"/>
        </a:p>
      </dgm:t>
    </dgm:pt>
    <dgm:pt modelId="{33D75D37-F84A-4561-9F4B-E94890AC5A5A}" type="parTrans" cxnId="{41F2410D-8567-424C-BC8A-5A8F538D92A1}">
      <dgm:prSet/>
      <dgm:spPr/>
      <dgm:t>
        <a:bodyPr/>
        <a:lstStyle/>
        <a:p>
          <a:endParaRPr lang="en-IN"/>
        </a:p>
      </dgm:t>
    </dgm:pt>
    <dgm:pt modelId="{D90E17CB-0F14-4EB8-A862-2C222F8BA916}" type="sibTrans" cxnId="{41F2410D-8567-424C-BC8A-5A8F538D92A1}">
      <dgm:prSet/>
      <dgm:spPr/>
      <dgm:t>
        <a:bodyPr/>
        <a:lstStyle/>
        <a:p>
          <a:endParaRPr lang="en-IN"/>
        </a:p>
      </dgm:t>
    </dgm:pt>
    <dgm:pt modelId="{86DCB4CF-2DDB-45B4-B8AC-45BFFA9AA28F}">
      <dgm:prSet phldrT="[Text]" custT="1"/>
      <dgm:spPr/>
      <dgm:t>
        <a:bodyPr/>
        <a:lstStyle/>
        <a:p>
          <a:r>
            <a:rPr lang="en-US" sz="1800" b="1" dirty="0" smtClean="0"/>
            <a:t>Sexual dysfunction</a:t>
          </a:r>
          <a:endParaRPr lang="en-IN" sz="1800" b="1" dirty="0"/>
        </a:p>
      </dgm:t>
    </dgm:pt>
    <dgm:pt modelId="{83ACE598-635D-4F56-8002-D9A33C217700}" type="parTrans" cxnId="{6B9A617C-8D89-424E-81F9-A53041CBDE8A}">
      <dgm:prSet/>
      <dgm:spPr/>
      <dgm:t>
        <a:bodyPr/>
        <a:lstStyle/>
        <a:p>
          <a:endParaRPr lang="en-IN"/>
        </a:p>
      </dgm:t>
    </dgm:pt>
    <dgm:pt modelId="{CA060102-97A1-4898-A54D-2FB7F9BA274C}" type="sibTrans" cxnId="{6B9A617C-8D89-424E-81F9-A53041CBDE8A}">
      <dgm:prSet/>
      <dgm:spPr/>
      <dgm:t>
        <a:bodyPr/>
        <a:lstStyle/>
        <a:p>
          <a:endParaRPr lang="en-IN"/>
        </a:p>
      </dgm:t>
    </dgm:pt>
    <dgm:pt modelId="{D4DA849A-8789-4765-B1B0-9A73CD71454A}">
      <dgm:prSet phldrT="[Text]"/>
      <dgm:spPr/>
      <dgm:t>
        <a:bodyPr/>
        <a:lstStyle/>
        <a:p>
          <a:r>
            <a:rPr lang="en-US" b="1" dirty="0" smtClean="0"/>
            <a:t>Perineal pain</a:t>
          </a:r>
          <a:endParaRPr lang="en-IN" b="1" dirty="0"/>
        </a:p>
      </dgm:t>
    </dgm:pt>
    <dgm:pt modelId="{E7261C8B-2CF9-4FA0-B05E-C890A1C30DB1}" type="parTrans" cxnId="{5CAECEBF-133F-47E8-9C6A-4C088677B91D}">
      <dgm:prSet/>
      <dgm:spPr/>
      <dgm:t>
        <a:bodyPr/>
        <a:lstStyle/>
        <a:p>
          <a:endParaRPr lang="en-IN"/>
        </a:p>
      </dgm:t>
    </dgm:pt>
    <dgm:pt modelId="{C4173ABC-94FF-496C-8B1D-6F6EBBBA2D70}" type="sibTrans" cxnId="{5CAECEBF-133F-47E8-9C6A-4C088677B91D}">
      <dgm:prSet/>
      <dgm:spPr/>
      <dgm:t>
        <a:bodyPr/>
        <a:lstStyle/>
        <a:p>
          <a:endParaRPr lang="en-IN"/>
        </a:p>
      </dgm:t>
    </dgm:pt>
    <dgm:pt modelId="{B410EF95-0541-4CA0-BEBF-1B193AF14408}">
      <dgm:prSet phldrT="[Text]" custT="1"/>
      <dgm:spPr/>
      <dgm:t>
        <a:bodyPr/>
        <a:lstStyle/>
        <a:p>
          <a:r>
            <a:rPr lang="en-US" sz="2000" b="1" dirty="0" smtClean="0"/>
            <a:t>Urgency &amp; soiling</a:t>
          </a:r>
          <a:endParaRPr lang="en-IN" sz="2000" dirty="0"/>
        </a:p>
      </dgm:t>
    </dgm:pt>
    <dgm:pt modelId="{8C501843-8AFE-4094-9C2E-F0858A124914}" type="parTrans" cxnId="{18446EAC-9A19-42C8-BC78-5DFE89BC363D}">
      <dgm:prSet/>
      <dgm:spPr/>
      <dgm:t>
        <a:bodyPr/>
        <a:lstStyle/>
        <a:p>
          <a:endParaRPr lang="en-IN"/>
        </a:p>
      </dgm:t>
    </dgm:pt>
    <dgm:pt modelId="{42350FA5-ABAD-40CB-A6AE-9B06E2715A96}" type="sibTrans" cxnId="{18446EAC-9A19-42C8-BC78-5DFE89BC363D}">
      <dgm:prSet/>
      <dgm:spPr/>
      <dgm:t>
        <a:bodyPr/>
        <a:lstStyle/>
        <a:p>
          <a:endParaRPr lang="en-IN"/>
        </a:p>
      </dgm:t>
    </dgm:pt>
    <dgm:pt modelId="{D32A14C5-CCB0-493E-8B33-805E7DC3D524}" type="pres">
      <dgm:prSet presAssocID="{EB5546A3-7BA3-4EB1-A588-8EDAE8C69FA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183E5107-DA09-437F-9102-96EFE16F64BF}" type="pres">
      <dgm:prSet presAssocID="{A5640FF8-95D6-4831-A729-4D833F4CB9ED}" presName="centerShape" presStyleLbl="node0" presStyleIdx="0" presStyleCnt="1"/>
      <dgm:spPr/>
      <dgm:t>
        <a:bodyPr/>
        <a:lstStyle/>
        <a:p>
          <a:endParaRPr lang="en-IN"/>
        </a:p>
      </dgm:t>
    </dgm:pt>
    <dgm:pt modelId="{8CE5497A-E672-4FBB-B81A-A3C0612EA716}" type="pres">
      <dgm:prSet presAssocID="{B410EF95-0541-4CA0-BEBF-1B193AF14408}" presName="node" presStyleLbl="node1" presStyleIdx="0" presStyleCnt="4" custScaleX="119147" custScaleY="12340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C845A67-6283-4DF8-B3EB-CF26CB760988}" type="pres">
      <dgm:prSet presAssocID="{B410EF95-0541-4CA0-BEBF-1B193AF14408}" presName="dummy" presStyleCnt="0"/>
      <dgm:spPr/>
    </dgm:pt>
    <dgm:pt modelId="{DC9881AB-714A-4AC2-878F-E6418A00F427}" type="pres">
      <dgm:prSet presAssocID="{42350FA5-ABAD-40CB-A6AE-9B06E2715A96}" presName="sibTrans" presStyleLbl="sibTrans2D1" presStyleIdx="0" presStyleCnt="4"/>
      <dgm:spPr/>
      <dgm:t>
        <a:bodyPr/>
        <a:lstStyle/>
        <a:p>
          <a:endParaRPr lang="en-IN"/>
        </a:p>
      </dgm:t>
    </dgm:pt>
    <dgm:pt modelId="{A01BECDE-789E-4608-B4E8-833DA56BB22B}" type="pres">
      <dgm:prSet presAssocID="{5955F940-CAF8-45F3-BDF1-8821AC9CF53D}" presName="node" presStyleLbl="node1" presStyleIdx="1" presStyleCnt="4" custScaleX="143184" custScaleY="138639" custRadScaleRad="11766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1315ADC-1B36-457A-A5CE-CFE4CE611F4B}" type="pres">
      <dgm:prSet presAssocID="{5955F940-CAF8-45F3-BDF1-8821AC9CF53D}" presName="dummy" presStyleCnt="0"/>
      <dgm:spPr/>
    </dgm:pt>
    <dgm:pt modelId="{FFBD1583-5C0B-4BF7-83E4-E65F8FCE2CEA}" type="pres">
      <dgm:prSet presAssocID="{D90E17CB-0F14-4EB8-A862-2C222F8BA916}" presName="sibTrans" presStyleLbl="sibTrans2D1" presStyleIdx="1" presStyleCnt="4"/>
      <dgm:spPr/>
      <dgm:t>
        <a:bodyPr/>
        <a:lstStyle/>
        <a:p>
          <a:endParaRPr lang="en-IN"/>
        </a:p>
      </dgm:t>
    </dgm:pt>
    <dgm:pt modelId="{645EB857-ABA1-47E1-8FCD-60D37665CA7D}" type="pres">
      <dgm:prSet presAssocID="{86DCB4CF-2DDB-45B4-B8AC-45BFFA9AA28F}" presName="node" presStyleLbl="node1" presStyleIdx="2" presStyleCnt="4" custScaleX="160373" custScaleY="122302" custRadScaleRad="10302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5F9E143-1BEC-4A45-8CB9-0C039BBFA945}" type="pres">
      <dgm:prSet presAssocID="{86DCB4CF-2DDB-45B4-B8AC-45BFFA9AA28F}" presName="dummy" presStyleCnt="0"/>
      <dgm:spPr/>
    </dgm:pt>
    <dgm:pt modelId="{C969F0B7-4326-48F5-BDAB-D22BE1576F5C}" type="pres">
      <dgm:prSet presAssocID="{CA060102-97A1-4898-A54D-2FB7F9BA274C}" presName="sibTrans" presStyleLbl="sibTrans2D1" presStyleIdx="2" presStyleCnt="4"/>
      <dgm:spPr/>
      <dgm:t>
        <a:bodyPr/>
        <a:lstStyle/>
        <a:p>
          <a:endParaRPr lang="en-IN"/>
        </a:p>
      </dgm:t>
    </dgm:pt>
    <dgm:pt modelId="{BC33871C-646F-4BDD-9506-6F8A05DAA9C8}" type="pres">
      <dgm:prSet presAssocID="{D4DA849A-8789-4765-B1B0-9A73CD71454A}" presName="node" presStyleLbl="node1" presStyleIdx="3" presStyleCnt="4" custScaleX="133991" custScaleY="126935" custRadScaleRad="10601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A9B182E-2C8B-4D11-9CF5-C10485B0FC28}" type="pres">
      <dgm:prSet presAssocID="{D4DA849A-8789-4765-B1B0-9A73CD71454A}" presName="dummy" presStyleCnt="0"/>
      <dgm:spPr/>
    </dgm:pt>
    <dgm:pt modelId="{D256B3E6-DD82-41A5-BFF0-A2A3ACDCDBD6}" type="pres">
      <dgm:prSet presAssocID="{C4173ABC-94FF-496C-8B1D-6F6EBBBA2D70}" presName="sibTrans" presStyleLbl="sibTrans2D1" presStyleIdx="3" presStyleCnt="4"/>
      <dgm:spPr/>
      <dgm:t>
        <a:bodyPr/>
        <a:lstStyle/>
        <a:p>
          <a:endParaRPr lang="en-IN"/>
        </a:p>
      </dgm:t>
    </dgm:pt>
  </dgm:ptLst>
  <dgm:cxnLst>
    <dgm:cxn modelId="{6B9A617C-8D89-424E-81F9-A53041CBDE8A}" srcId="{A5640FF8-95D6-4831-A729-4D833F4CB9ED}" destId="{86DCB4CF-2DDB-45B4-B8AC-45BFFA9AA28F}" srcOrd="2" destOrd="0" parTransId="{83ACE598-635D-4F56-8002-D9A33C217700}" sibTransId="{CA060102-97A1-4898-A54D-2FB7F9BA274C}"/>
    <dgm:cxn modelId="{F20349E6-527B-49AA-8569-E9AB977314B1}" type="presOf" srcId="{B410EF95-0541-4CA0-BEBF-1B193AF14408}" destId="{8CE5497A-E672-4FBB-B81A-A3C0612EA716}" srcOrd="0" destOrd="0" presId="urn:microsoft.com/office/officeart/2005/8/layout/radial6"/>
    <dgm:cxn modelId="{5CAECEBF-133F-47E8-9C6A-4C088677B91D}" srcId="{A5640FF8-95D6-4831-A729-4D833F4CB9ED}" destId="{D4DA849A-8789-4765-B1B0-9A73CD71454A}" srcOrd="3" destOrd="0" parTransId="{E7261C8B-2CF9-4FA0-B05E-C890A1C30DB1}" sibTransId="{C4173ABC-94FF-496C-8B1D-6F6EBBBA2D70}"/>
    <dgm:cxn modelId="{2F470567-7954-4F68-A3FF-0E98BB2F612F}" type="presOf" srcId="{EB5546A3-7BA3-4EB1-A588-8EDAE8C69FAF}" destId="{D32A14C5-CCB0-493E-8B33-805E7DC3D524}" srcOrd="0" destOrd="0" presId="urn:microsoft.com/office/officeart/2005/8/layout/radial6"/>
    <dgm:cxn modelId="{18446EAC-9A19-42C8-BC78-5DFE89BC363D}" srcId="{A5640FF8-95D6-4831-A729-4D833F4CB9ED}" destId="{B410EF95-0541-4CA0-BEBF-1B193AF14408}" srcOrd="0" destOrd="0" parTransId="{8C501843-8AFE-4094-9C2E-F0858A124914}" sibTransId="{42350FA5-ABAD-40CB-A6AE-9B06E2715A96}"/>
    <dgm:cxn modelId="{6234A951-F59B-4B6C-BB92-66B5CD182E5A}" type="presOf" srcId="{86DCB4CF-2DDB-45B4-B8AC-45BFFA9AA28F}" destId="{645EB857-ABA1-47E1-8FCD-60D37665CA7D}" srcOrd="0" destOrd="0" presId="urn:microsoft.com/office/officeart/2005/8/layout/radial6"/>
    <dgm:cxn modelId="{10E08682-8B92-4A8B-A759-ADC661B4A221}" type="presOf" srcId="{5955F940-CAF8-45F3-BDF1-8821AC9CF53D}" destId="{A01BECDE-789E-4608-B4E8-833DA56BB22B}" srcOrd="0" destOrd="0" presId="urn:microsoft.com/office/officeart/2005/8/layout/radial6"/>
    <dgm:cxn modelId="{6FA1E3D2-5900-4455-B1ED-8DDB8CA68A97}" type="presOf" srcId="{D4DA849A-8789-4765-B1B0-9A73CD71454A}" destId="{BC33871C-646F-4BDD-9506-6F8A05DAA9C8}" srcOrd="0" destOrd="0" presId="urn:microsoft.com/office/officeart/2005/8/layout/radial6"/>
    <dgm:cxn modelId="{E5449EC4-BE76-49EC-80C7-B9AEBB5296B5}" type="presOf" srcId="{CA060102-97A1-4898-A54D-2FB7F9BA274C}" destId="{C969F0B7-4326-48F5-BDAB-D22BE1576F5C}" srcOrd="0" destOrd="0" presId="urn:microsoft.com/office/officeart/2005/8/layout/radial6"/>
    <dgm:cxn modelId="{4A6A9669-813C-4890-B5CF-21AB2E5C44A7}" srcId="{EB5546A3-7BA3-4EB1-A588-8EDAE8C69FAF}" destId="{A5640FF8-95D6-4831-A729-4D833F4CB9ED}" srcOrd="0" destOrd="0" parTransId="{42E4FAD7-65B4-429E-9993-7725E248A7F4}" sibTransId="{12C8ACF9-1936-46E7-8CAF-0D9105630AF5}"/>
    <dgm:cxn modelId="{ED687DCD-6A63-4E41-98A1-4DA89880F600}" type="presOf" srcId="{42350FA5-ABAD-40CB-A6AE-9B06E2715A96}" destId="{DC9881AB-714A-4AC2-878F-E6418A00F427}" srcOrd="0" destOrd="0" presId="urn:microsoft.com/office/officeart/2005/8/layout/radial6"/>
    <dgm:cxn modelId="{60B42D34-16C8-496F-8A19-B8C6CF15FADD}" type="presOf" srcId="{D90E17CB-0F14-4EB8-A862-2C222F8BA916}" destId="{FFBD1583-5C0B-4BF7-83E4-E65F8FCE2CEA}" srcOrd="0" destOrd="0" presId="urn:microsoft.com/office/officeart/2005/8/layout/radial6"/>
    <dgm:cxn modelId="{41F2410D-8567-424C-BC8A-5A8F538D92A1}" srcId="{A5640FF8-95D6-4831-A729-4D833F4CB9ED}" destId="{5955F940-CAF8-45F3-BDF1-8821AC9CF53D}" srcOrd="1" destOrd="0" parTransId="{33D75D37-F84A-4561-9F4B-E94890AC5A5A}" sibTransId="{D90E17CB-0F14-4EB8-A862-2C222F8BA916}"/>
    <dgm:cxn modelId="{E01E4A08-B6FB-484C-A7D9-EF02B6C34135}" type="presOf" srcId="{C4173ABC-94FF-496C-8B1D-6F6EBBBA2D70}" destId="{D256B3E6-DD82-41A5-BFF0-A2A3ACDCDBD6}" srcOrd="0" destOrd="0" presId="urn:microsoft.com/office/officeart/2005/8/layout/radial6"/>
    <dgm:cxn modelId="{5CF0D425-89DB-4FCE-8EEF-870F1FE383A2}" type="presOf" srcId="{A5640FF8-95D6-4831-A729-4D833F4CB9ED}" destId="{183E5107-DA09-437F-9102-96EFE16F64BF}" srcOrd="0" destOrd="0" presId="urn:microsoft.com/office/officeart/2005/8/layout/radial6"/>
    <dgm:cxn modelId="{C26DA9EB-A61C-4A40-A3A1-2B1F3F32CEA3}" type="presParOf" srcId="{D32A14C5-CCB0-493E-8B33-805E7DC3D524}" destId="{183E5107-DA09-437F-9102-96EFE16F64BF}" srcOrd="0" destOrd="0" presId="urn:microsoft.com/office/officeart/2005/8/layout/radial6"/>
    <dgm:cxn modelId="{55FD0378-0D14-476A-8AB8-AC520EB98307}" type="presParOf" srcId="{D32A14C5-CCB0-493E-8B33-805E7DC3D524}" destId="{8CE5497A-E672-4FBB-B81A-A3C0612EA716}" srcOrd="1" destOrd="0" presId="urn:microsoft.com/office/officeart/2005/8/layout/radial6"/>
    <dgm:cxn modelId="{9DD5C965-77CC-478A-8E9A-88656A26CFAF}" type="presParOf" srcId="{D32A14C5-CCB0-493E-8B33-805E7DC3D524}" destId="{7C845A67-6283-4DF8-B3EB-CF26CB760988}" srcOrd="2" destOrd="0" presId="urn:microsoft.com/office/officeart/2005/8/layout/radial6"/>
    <dgm:cxn modelId="{D3D5CDEB-4560-41C0-904F-FB323B9F03EA}" type="presParOf" srcId="{D32A14C5-CCB0-493E-8B33-805E7DC3D524}" destId="{DC9881AB-714A-4AC2-878F-E6418A00F427}" srcOrd="3" destOrd="0" presId="urn:microsoft.com/office/officeart/2005/8/layout/radial6"/>
    <dgm:cxn modelId="{10318825-4ED1-4A0B-8376-E658D9364ACC}" type="presParOf" srcId="{D32A14C5-CCB0-493E-8B33-805E7DC3D524}" destId="{A01BECDE-789E-4608-B4E8-833DA56BB22B}" srcOrd="4" destOrd="0" presId="urn:microsoft.com/office/officeart/2005/8/layout/radial6"/>
    <dgm:cxn modelId="{A18F3F5E-DA58-41E2-8032-AEC36C87844E}" type="presParOf" srcId="{D32A14C5-CCB0-493E-8B33-805E7DC3D524}" destId="{41315ADC-1B36-457A-A5CE-CFE4CE611F4B}" srcOrd="5" destOrd="0" presId="urn:microsoft.com/office/officeart/2005/8/layout/radial6"/>
    <dgm:cxn modelId="{ACA95914-8999-4197-BA38-669BA4B71ADF}" type="presParOf" srcId="{D32A14C5-CCB0-493E-8B33-805E7DC3D524}" destId="{FFBD1583-5C0B-4BF7-83E4-E65F8FCE2CEA}" srcOrd="6" destOrd="0" presId="urn:microsoft.com/office/officeart/2005/8/layout/radial6"/>
    <dgm:cxn modelId="{EF396B62-F010-47D7-9494-0D00838799D1}" type="presParOf" srcId="{D32A14C5-CCB0-493E-8B33-805E7DC3D524}" destId="{645EB857-ABA1-47E1-8FCD-60D37665CA7D}" srcOrd="7" destOrd="0" presId="urn:microsoft.com/office/officeart/2005/8/layout/radial6"/>
    <dgm:cxn modelId="{FC7B0010-AD30-475B-9B5A-EDECE4368BEA}" type="presParOf" srcId="{D32A14C5-CCB0-493E-8B33-805E7DC3D524}" destId="{35F9E143-1BEC-4A45-8CB9-0C039BBFA945}" srcOrd="8" destOrd="0" presId="urn:microsoft.com/office/officeart/2005/8/layout/radial6"/>
    <dgm:cxn modelId="{4522D331-90AD-4D5D-B727-2EF51AE51212}" type="presParOf" srcId="{D32A14C5-CCB0-493E-8B33-805E7DC3D524}" destId="{C969F0B7-4326-48F5-BDAB-D22BE1576F5C}" srcOrd="9" destOrd="0" presId="urn:microsoft.com/office/officeart/2005/8/layout/radial6"/>
    <dgm:cxn modelId="{75765CC4-BF7A-4C7D-9044-340634D02BA4}" type="presParOf" srcId="{D32A14C5-CCB0-493E-8B33-805E7DC3D524}" destId="{BC33871C-646F-4BDD-9506-6F8A05DAA9C8}" srcOrd="10" destOrd="0" presId="urn:microsoft.com/office/officeart/2005/8/layout/radial6"/>
    <dgm:cxn modelId="{E20C0E95-1B90-463E-B1EC-DB44314B4C65}" type="presParOf" srcId="{D32A14C5-CCB0-493E-8B33-805E7DC3D524}" destId="{8A9B182E-2C8B-4D11-9CF5-C10485B0FC28}" srcOrd="11" destOrd="0" presId="urn:microsoft.com/office/officeart/2005/8/layout/radial6"/>
    <dgm:cxn modelId="{77056C7B-ADD4-46C5-95CE-A1E27BC527EC}" type="presParOf" srcId="{D32A14C5-CCB0-493E-8B33-805E7DC3D524}" destId="{D256B3E6-DD82-41A5-BFF0-A2A3ACDCDBD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56B3E6-DD82-41A5-BFF0-A2A3ACDCDBD6}">
      <dsp:nvSpPr>
        <dsp:cNvPr id="0" name=""/>
        <dsp:cNvSpPr/>
      </dsp:nvSpPr>
      <dsp:spPr>
        <a:xfrm>
          <a:off x="1592484" y="631284"/>
          <a:ext cx="4210095" cy="4210095"/>
        </a:xfrm>
        <a:prstGeom prst="blockArc">
          <a:avLst>
            <a:gd name="adj1" fmla="val 10793771"/>
            <a:gd name="adj2" fmla="val 1640698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69F0B7-4326-48F5-BDAB-D22BE1576F5C}">
      <dsp:nvSpPr>
        <dsp:cNvPr id="0" name=""/>
        <dsp:cNvSpPr/>
      </dsp:nvSpPr>
      <dsp:spPr>
        <a:xfrm>
          <a:off x="1592484" y="638735"/>
          <a:ext cx="4210095" cy="4210095"/>
        </a:xfrm>
        <a:prstGeom prst="blockArc">
          <a:avLst>
            <a:gd name="adj1" fmla="val 5193020"/>
            <a:gd name="adj2" fmla="val 10806229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D1583-5C0B-4BF7-83E4-E65F8FCE2CEA}">
      <dsp:nvSpPr>
        <dsp:cNvPr id="0" name=""/>
        <dsp:cNvSpPr/>
      </dsp:nvSpPr>
      <dsp:spPr>
        <a:xfrm>
          <a:off x="2079758" y="667403"/>
          <a:ext cx="4210095" cy="4210095"/>
        </a:xfrm>
        <a:prstGeom prst="blockArc">
          <a:avLst>
            <a:gd name="adj1" fmla="val 21545840"/>
            <a:gd name="adj2" fmla="val 601102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9881AB-714A-4AC2-878F-E6418A00F427}">
      <dsp:nvSpPr>
        <dsp:cNvPr id="0" name=""/>
        <dsp:cNvSpPr/>
      </dsp:nvSpPr>
      <dsp:spPr>
        <a:xfrm>
          <a:off x="2079758" y="602616"/>
          <a:ext cx="4210095" cy="4210095"/>
        </a:xfrm>
        <a:prstGeom prst="blockArc">
          <a:avLst>
            <a:gd name="adj1" fmla="val 15588980"/>
            <a:gd name="adj2" fmla="val 5416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E5107-DA09-437F-9102-96EFE16F64BF}">
      <dsp:nvSpPr>
        <dsp:cNvPr id="0" name=""/>
        <dsp:cNvSpPr/>
      </dsp:nvSpPr>
      <dsp:spPr>
        <a:xfrm>
          <a:off x="2852507" y="1771307"/>
          <a:ext cx="1937500" cy="1937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Obstetric trauma</a:t>
          </a:r>
          <a:endParaRPr lang="en-IN" sz="2500" kern="1200" dirty="0"/>
        </a:p>
      </dsp:txBody>
      <dsp:txXfrm>
        <a:off x="2852507" y="1771307"/>
        <a:ext cx="1937500" cy="1937500"/>
      </dsp:txXfrm>
    </dsp:sp>
    <dsp:sp modelId="{8CE5497A-E672-4FBB-B81A-A3C0612EA716}">
      <dsp:nvSpPr>
        <dsp:cNvPr id="0" name=""/>
        <dsp:cNvSpPr/>
      </dsp:nvSpPr>
      <dsp:spPr>
        <a:xfrm>
          <a:off x="3013292" y="-153032"/>
          <a:ext cx="1615931" cy="16737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Urgency &amp; soiling</a:t>
          </a:r>
          <a:endParaRPr lang="en-IN" sz="2000" kern="1200" dirty="0"/>
        </a:p>
      </dsp:txBody>
      <dsp:txXfrm>
        <a:off x="3013292" y="-153032"/>
        <a:ext cx="1615931" cy="1673734"/>
      </dsp:txXfrm>
    </dsp:sp>
    <dsp:sp modelId="{A01BECDE-789E-4608-B4E8-833DA56BB22B}">
      <dsp:nvSpPr>
        <dsp:cNvPr id="0" name=""/>
        <dsp:cNvSpPr/>
      </dsp:nvSpPr>
      <dsp:spPr>
        <a:xfrm>
          <a:off x="5269807" y="1799911"/>
          <a:ext cx="1941933" cy="18802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Fecal </a:t>
          </a:r>
          <a:r>
            <a:rPr lang="en-US" sz="1800" b="1" kern="1200" dirty="0" err="1" smtClean="0"/>
            <a:t>Incontine</a:t>
          </a:r>
          <a:endParaRPr lang="en-US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-</a:t>
          </a:r>
          <a:r>
            <a:rPr lang="en-US" sz="1800" b="1" kern="1200" dirty="0" err="1" smtClean="0"/>
            <a:t>nce</a:t>
          </a:r>
          <a:endParaRPr lang="en-IN" sz="1800" b="1" kern="1200" dirty="0"/>
        </a:p>
      </dsp:txBody>
      <dsp:txXfrm>
        <a:off x="5269807" y="1799911"/>
        <a:ext cx="1941933" cy="1880291"/>
      </dsp:txXfrm>
    </dsp:sp>
    <dsp:sp modelId="{645EB857-ABA1-47E1-8FCD-60D37665CA7D}">
      <dsp:nvSpPr>
        <dsp:cNvPr id="0" name=""/>
        <dsp:cNvSpPr/>
      </dsp:nvSpPr>
      <dsp:spPr>
        <a:xfrm>
          <a:off x="2733728" y="3966919"/>
          <a:ext cx="2175059" cy="16587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Sexual dysfunction</a:t>
          </a:r>
          <a:endParaRPr lang="en-IN" sz="1800" b="1" kern="1200" dirty="0"/>
        </a:p>
      </dsp:txBody>
      <dsp:txXfrm>
        <a:off x="2733728" y="3966919"/>
        <a:ext cx="2175059" cy="1658721"/>
      </dsp:txXfrm>
    </dsp:sp>
    <dsp:sp modelId="{BC33871C-646F-4BDD-9506-6F8A05DAA9C8}">
      <dsp:nvSpPr>
        <dsp:cNvPr id="0" name=""/>
        <dsp:cNvSpPr/>
      </dsp:nvSpPr>
      <dsp:spPr>
        <a:xfrm>
          <a:off x="732685" y="1879279"/>
          <a:ext cx="1817253" cy="17215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Perineal pain</a:t>
          </a:r>
          <a:endParaRPr lang="en-IN" sz="2200" b="1" kern="1200" dirty="0"/>
        </a:p>
      </dsp:txBody>
      <dsp:txXfrm>
        <a:off x="732685" y="1879279"/>
        <a:ext cx="1817253" cy="1721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DB2B8-45F0-4C4D-97BB-0534C181FB16}" type="datetimeFigureOut">
              <a:rPr lang="en-US" smtClean="0"/>
              <a:pPr/>
              <a:t>11/17/2012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06C93-FFDC-419D-9A5D-6B2BD0A69E9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6C93-FFDC-419D-9A5D-6B2BD0A69E9B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6C93-FFDC-419D-9A5D-6B2BD0A69E9B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6C93-FFDC-419D-9A5D-6B2BD0A69E9B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6C93-FFDC-419D-9A5D-6B2BD0A69E9B}" type="slidenum">
              <a:rPr lang="en-IN" smtClean="0"/>
              <a:pPr/>
              <a:t>14</a:t>
            </a:fld>
            <a:endParaRPr lang="en-I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6C93-FFDC-419D-9A5D-6B2BD0A69E9B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6C93-FFDC-419D-9A5D-6B2BD0A69E9B}" type="slidenum">
              <a:rPr lang="en-IN" smtClean="0"/>
              <a:pPr/>
              <a:t>17</a:t>
            </a:fld>
            <a:endParaRPr lang="en-I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6C93-FFDC-419D-9A5D-6B2BD0A69E9B}" type="slidenum">
              <a:rPr lang="en-IN" smtClean="0"/>
              <a:pPr/>
              <a:t>19</a:t>
            </a:fld>
            <a:endParaRPr lang="en-I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6C93-FFDC-419D-9A5D-6B2BD0A69E9B}" type="slidenum">
              <a:rPr lang="en-IN" smtClean="0"/>
              <a:pPr/>
              <a:t>20</a:t>
            </a:fld>
            <a:endParaRPr lang="en-I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66F86F-EDF6-4C22-A0A4-3CA228F759FB}" type="slidenum">
              <a:rPr lang="ar-EG"/>
              <a:pPr/>
              <a:t>21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6C93-FFDC-419D-9A5D-6B2BD0A69E9B}" type="slidenum">
              <a:rPr lang="en-IN" smtClean="0"/>
              <a:pPr/>
              <a:t>22</a:t>
            </a:fld>
            <a:endParaRPr lang="en-I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6C93-FFDC-419D-9A5D-6B2BD0A69E9B}" type="slidenum">
              <a:rPr lang="en-IN" smtClean="0"/>
              <a:pPr/>
              <a:t>23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70-80 %of women develop</a:t>
            </a:r>
            <a:r>
              <a:rPr lang="en-US" baseline="0" dirty="0" smtClean="0"/>
              <a:t> some degree of perineal trauma overt or occult. 60-70% need suturing. 91% of </a:t>
            </a:r>
            <a:r>
              <a:rPr lang="en-US" baseline="0" dirty="0" err="1" smtClean="0"/>
              <a:t>womenreport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atleast</a:t>
            </a:r>
            <a:r>
              <a:rPr lang="en-US" baseline="0" dirty="0" smtClean="0"/>
              <a:t> one new </a:t>
            </a:r>
            <a:r>
              <a:rPr lang="en-US" baseline="0" dirty="0" err="1" smtClean="0"/>
              <a:t>persistant</a:t>
            </a:r>
            <a:r>
              <a:rPr lang="en-US" baseline="0" dirty="0" smtClean="0"/>
              <a:t> symptoms 8wk after delivery. Most of symptoms arise when anal sphincter is involved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6C93-FFDC-419D-9A5D-6B2BD0A69E9B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6C93-FFDC-419D-9A5D-6B2BD0A69E9B}" type="slidenum">
              <a:rPr lang="en-IN" smtClean="0"/>
              <a:pPr/>
              <a:t>24</a:t>
            </a:fld>
            <a:endParaRPr lang="en-I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6C93-FFDC-419D-9A5D-6B2BD0A69E9B}" type="slidenum">
              <a:rPr lang="en-IN" smtClean="0"/>
              <a:pPr/>
              <a:t>25</a:t>
            </a:fld>
            <a:endParaRPr lang="en-I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6C93-FFDC-419D-9A5D-6B2BD0A69E9B}" type="slidenum">
              <a:rPr lang="en-IN" smtClean="0"/>
              <a:pPr/>
              <a:t>26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6C93-FFDC-419D-9A5D-6B2BD0A69E9B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6C93-FFDC-419D-9A5D-6B2BD0A69E9B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6C93-FFDC-419D-9A5D-6B2BD0A69E9B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F641F2-2086-49B8-98AA-3AC8D8205E9F}" type="slidenum">
              <a:rPr lang="ar-EG"/>
              <a:pPr/>
              <a:t>8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2834FA-CFF6-477A-B987-6A817E1C2818}" type="slidenum">
              <a:rPr lang="ar-EG"/>
              <a:pPr/>
              <a:t>9</a:t>
            </a:fld>
            <a:endParaRPr lang="en-US"/>
          </a:p>
        </p:txBody>
      </p:sp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6C93-FFDC-419D-9A5D-6B2BD0A69E9B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6C93-FFDC-419D-9A5D-6B2BD0A69E9B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11/17/2012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11/17/2012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71462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OBSTETRICAL  ANAL SPHINCTER                          </a:t>
            </a:r>
            <a:b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INJURY </a:t>
            </a:r>
            <a:b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US" dirty="0" smtClean="0"/>
              <a:t> </a:t>
            </a:r>
            <a:r>
              <a:rPr lang="en-US" sz="3600" i="1" dirty="0" smtClean="0">
                <a:solidFill>
                  <a:srgbClr val="FF0000"/>
                </a:solidFill>
              </a:rPr>
              <a:t>Dr  </a:t>
            </a:r>
            <a:r>
              <a:rPr lang="en-US" sz="3600" i="1" dirty="0" err="1" smtClean="0">
                <a:solidFill>
                  <a:srgbClr val="FF0000"/>
                </a:solidFill>
              </a:rPr>
              <a:t>Sunita</a:t>
            </a:r>
            <a:r>
              <a:rPr lang="en-US" sz="3600" i="1" dirty="0" smtClean="0">
                <a:solidFill>
                  <a:srgbClr val="FF0000"/>
                </a:solidFill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</a:rPr>
              <a:t>Samal</a:t>
            </a:r>
            <a:r>
              <a:rPr lang="en-US" sz="3600" i="1" dirty="0" smtClean="0">
                <a:solidFill>
                  <a:srgbClr val="FF0000"/>
                </a:solidFill>
              </a:rPr>
              <a:t>, MD (O&amp;G)</a:t>
            </a:r>
            <a:br>
              <a:rPr lang="en-US" sz="3600" i="1" dirty="0" smtClean="0">
                <a:solidFill>
                  <a:srgbClr val="FF0000"/>
                </a:solidFill>
              </a:rPr>
            </a:br>
            <a:r>
              <a:rPr lang="en-US" sz="3600" i="1" dirty="0" smtClean="0">
                <a:solidFill>
                  <a:srgbClr val="FF0000"/>
                </a:solidFill>
              </a:rPr>
              <a:t>                        </a:t>
            </a:r>
            <a:r>
              <a:rPr lang="en-US" sz="2700" i="1" dirty="0" smtClean="0">
                <a:solidFill>
                  <a:srgbClr val="00B0F0"/>
                </a:solidFill>
              </a:rPr>
              <a:t>Associate Professor</a:t>
            </a:r>
            <a:br>
              <a:rPr lang="en-US" sz="2700" i="1" dirty="0" smtClean="0">
                <a:solidFill>
                  <a:srgbClr val="00B0F0"/>
                </a:solidFill>
              </a:rPr>
            </a:br>
            <a:r>
              <a:rPr lang="en-US" sz="2700" i="1" dirty="0" smtClean="0">
                <a:solidFill>
                  <a:srgbClr val="00B0F0"/>
                </a:solidFill>
              </a:rPr>
              <a:t>                          MGMC &amp; RI, PUDUCHERRY                                           </a:t>
            </a:r>
            <a:endParaRPr lang="en-IN" sz="2700" i="1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H:\214996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23994"/>
            <a:ext cx="9144032" cy="41340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vaginal delivery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Disruption of </a:t>
            </a:r>
            <a:r>
              <a:rPr lang="en-US" dirty="0" err="1" smtClean="0"/>
              <a:t>anorectal</a:t>
            </a:r>
            <a:r>
              <a:rPr lang="en-US" dirty="0" smtClean="0"/>
              <a:t> function by direct muscle trauma or injury to nerve supplying </a:t>
            </a:r>
            <a:r>
              <a:rPr lang="en-US" dirty="0" err="1" smtClean="0"/>
              <a:t>anorectal</a:t>
            </a:r>
            <a:r>
              <a:rPr lang="en-US" dirty="0" smtClean="0"/>
              <a:t> complex</a:t>
            </a:r>
          </a:p>
          <a:p>
            <a:endParaRPr lang="en-US" dirty="0" smtClean="0"/>
          </a:p>
          <a:p>
            <a:r>
              <a:rPr lang="en-US" dirty="0" smtClean="0"/>
              <a:t>Fecal urgency develops when EAS is involved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If both EAS &amp; IAS fecal leakage can occur at rest</a:t>
            </a:r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Anal incontinence</a:t>
            </a:r>
            <a:r>
              <a:rPr lang="en-US" dirty="0" smtClean="0"/>
              <a:t>: Any involuntary loss of </a:t>
            </a:r>
            <a:r>
              <a:rPr lang="en-US" dirty="0" err="1" smtClean="0"/>
              <a:t>feaces</a:t>
            </a:r>
            <a:r>
              <a:rPr lang="en-US" dirty="0" smtClean="0"/>
              <a:t> , flatus or urge incontinence ,that is </a:t>
            </a:r>
            <a:r>
              <a:rPr lang="en-US" dirty="0" err="1" smtClean="0"/>
              <a:t>adversly</a:t>
            </a:r>
            <a:r>
              <a:rPr lang="en-US" dirty="0" smtClean="0"/>
              <a:t> affecting a woman’s quality of life</a:t>
            </a:r>
          </a:p>
          <a:p>
            <a:r>
              <a:rPr lang="en-US" dirty="0" smtClean="0"/>
              <a:t>About 50% of women  develop </a:t>
            </a:r>
            <a:r>
              <a:rPr lang="en-US" dirty="0" err="1" smtClean="0"/>
              <a:t>anorectal</a:t>
            </a:r>
            <a:r>
              <a:rPr lang="en-US" dirty="0" smtClean="0"/>
              <a:t> complaint despite </a:t>
            </a:r>
            <a:r>
              <a:rPr lang="en-US" dirty="0" err="1" smtClean="0"/>
              <a:t>appearantly</a:t>
            </a:r>
            <a:r>
              <a:rPr lang="en-US" dirty="0" smtClean="0"/>
              <a:t> adequate repair</a:t>
            </a:r>
          </a:p>
          <a:p>
            <a:r>
              <a:rPr lang="en-US" dirty="0" smtClean="0"/>
              <a:t>85% of women have </a:t>
            </a:r>
            <a:r>
              <a:rPr lang="en-US" dirty="0" err="1" smtClean="0"/>
              <a:t>persistant</a:t>
            </a:r>
            <a:r>
              <a:rPr lang="en-US" dirty="0" smtClean="0"/>
              <a:t> sphincter defect</a:t>
            </a:r>
          </a:p>
          <a:p>
            <a:r>
              <a:rPr lang="en-US" dirty="0" smtClean="0"/>
              <a:t>Prevalence of these symptoms  often under-reported</a:t>
            </a:r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4282" y="2249488"/>
            <a:ext cx="8715436" cy="432435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    </a:t>
            </a:r>
            <a:r>
              <a:rPr lang="en-US" sz="3600" i="1" dirty="0" smtClean="0">
                <a:solidFill>
                  <a:srgbClr val="FF0000"/>
                </a:solidFill>
              </a:rPr>
              <a:t>Assessment of risk factor is essential   </a:t>
            </a:r>
          </a:p>
          <a:p>
            <a:pPr>
              <a:buNone/>
            </a:pPr>
            <a:r>
              <a:rPr lang="en-US" sz="3600" i="1" dirty="0" smtClean="0">
                <a:solidFill>
                  <a:srgbClr val="FF0000"/>
                </a:solidFill>
              </a:rPr>
              <a:t>         to allow primary prevention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0577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en-US" dirty="0" smtClean="0">
                <a:latin typeface="Verdana" pitchFamily="34" charset="0"/>
              </a:rPr>
              <a:t>Birth weight over 4 kg(2%)</a:t>
            </a:r>
          </a:p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en-US" dirty="0" smtClean="0">
                <a:latin typeface="Verdana" pitchFamily="34" charset="0"/>
              </a:rPr>
              <a:t>Persistent </a:t>
            </a:r>
            <a:r>
              <a:rPr lang="en-US" dirty="0" err="1" smtClean="0">
                <a:latin typeface="Verdana" pitchFamily="34" charset="0"/>
              </a:rPr>
              <a:t>occipitoposterior</a:t>
            </a:r>
            <a:r>
              <a:rPr lang="en-US" dirty="0" smtClean="0">
                <a:latin typeface="Verdana" pitchFamily="34" charset="0"/>
              </a:rPr>
              <a:t> position(3%) </a:t>
            </a:r>
          </a:p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en-US" dirty="0" err="1" smtClean="0">
                <a:latin typeface="Verdana" pitchFamily="34" charset="0"/>
              </a:rPr>
              <a:t>Nulliparity</a:t>
            </a:r>
            <a:r>
              <a:rPr lang="en-US" dirty="0" smtClean="0">
                <a:latin typeface="Verdana" pitchFamily="34" charset="0"/>
              </a:rPr>
              <a:t>(4%)</a:t>
            </a:r>
          </a:p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en-US" dirty="0" smtClean="0">
                <a:latin typeface="Verdana" pitchFamily="34" charset="0"/>
              </a:rPr>
              <a:t>Induction of </a:t>
            </a:r>
            <a:r>
              <a:rPr lang="en-US" dirty="0" err="1" smtClean="0">
                <a:latin typeface="Verdana" pitchFamily="34" charset="0"/>
              </a:rPr>
              <a:t>labour</a:t>
            </a:r>
            <a:r>
              <a:rPr lang="en-US" dirty="0" smtClean="0">
                <a:latin typeface="Verdana" pitchFamily="34" charset="0"/>
              </a:rPr>
              <a:t>(2%)</a:t>
            </a:r>
          </a:p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en-US" dirty="0" smtClean="0">
                <a:latin typeface="Verdana" pitchFamily="34" charset="0"/>
              </a:rPr>
              <a:t>Epidural analgesia(2%)</a:t>
            </a:r>
          </a:p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en-US" dirty="0" smtClean="0">
                <a:latin typeface="Verdana" pitchFamily="34" charset="0"/>
              </a:rPr>
              <a:t>Second stage longer than 1 hour(4%) </a:t>
            </a:r>
          </a:p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en-US" dirty="0" smtClean="0">
                <a:latin typeface="Verdana" pitchFamily="34" charset="0"/>
              </a:rPr>
              <a:t>Shoulder </a:t>
            </a:r>
            <a:r>
              <a:rPr lang="en-US" dirty="0" err="1" smtClean="0">
                <a:latin typeface="Verdana" pitchFamily="34" charset="0"/>
              </a:rPr>
              <a:t>dystocia</a:t>
            </a:r>
            <a:r>
              <a:rPr lang="en-US" dirty="0" smtClean="0">
                <a:latin typeface="Verdana" pitchFamily="34" charset="0"/>
              </a:rPr>
              <a:t> (4%)</a:t>
            </a:r>
          </a:p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en-US" dirty="0" smtClean="0">
                <a:latin typeface="Verdana" pitchFamily="34" charset="0"/>
              </a:rPr>
              <a:t>Midline episiotomy(3%)</a:t>
            </a:r>
          </a:p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en-US" dirty="0" smtClean="0">
                <a:latin typeface="Verdana" pitchFamily="34" charset="0"/>
              </a:rPr>
              <a:t>All assisted vaginal delivery(7%)</a:t>
            </a:r>
          </a:p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en-US" dirty="0" smtClean="0">
                <a:latin typeface="Verdana" pitchFamily="34" charset="0"/>
              </a:rPr>
              <a:t>Uterine </a:t>
            </a:r>
            <a:r>
              <a:rPr lang="en-US" dirty="0" err="1" smtClean="0">
                <a:latin typeface="Verdana" pitchFamily="34" charset="0"/>
              </a:rPr>
              <a:t>fundal</a:t>
            </a:r>
            <a:r>
              <a:rPr lang="en-US" dirty="0" smtClean="0">
                <a:latin typeface="Verdana" pitchFamily="34" charset="0"/>
              </a:rPr>
              <a:t> expression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857256"/>
          </a:xfrm>
        </p:spPr>
        <p:txBody>
          <a:bodyPr/>
          <a:lstStyle/>
          <a:p>
            <a:r>
              <a:rPr lang="en-US" dirty="0" smtClean="0"/>
              <a:t>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17172"/>
          </a:xfrm>
        </p:spPr>
        <p:txBody>
          <a:bodyPr>
            <a:normAutofit/>
          </a:bodyPr>
          <a:lstStyle/>
          <a:p>
            <a:r>
              <a:rPr lang="en-US" dirty="0" smtClean="0"/>
              <a:t>A systematic examination  is mandatory after delivery, especially following instruments,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under adequate anaesthesia &amp; light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by experienced staff</a:t>
            </a:r>
          </a:p>
          <a:p>
            <a:r>
              <a:rPr lang="en-US" dirty="0" smtClean="0"/>
              <a:t>Anal manometry</a:t>
            </a:r>
          </a:p>
          <a:p>
            <a:r>
              <a:rPr lang="en-US" dirty="0" smtClean="0"/>
              <a:t>PNTML (Pudendal nerve terminal motor latency)</a:t>
            </a:r>
          </a:p>
          <a:p>
            <a:r>
              <a:rPr lang="en-US" dirty="0" smtClean="0"/>
              <a:t>Anal endosonography- limited availability &amp; poorly trained staff</a:t>
            </a:r>
          </a:p>
          <a:p>
            <a:r>
              <a:rPr lang="en-US" dirty="0" smtClean="0"/>
              <a:t>MRI with endorectal coil</a:t>
            </a:r>
          </a:p>
          <a:p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 endosonography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Routinely used in investigation of fecal incontinence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High resolution 360 image from within the anal sphincter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Specialised</a:t>
            </a:r>
            <a:r>
              <a:rPr lang="en-US" dirty="0" smtClean="0"/>
              <a:t> ultrasound probe inserted to anal canal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5102225" y="2244725"/>
            <a:ext cx="4041775" cy="457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1142984"/>
            <a:ext cx="3994052" cy="1059120"/>
          </a:xfrm>
        </p:spPr>
        <p:txBody>
          <a:bodyPr>
            <a:normAutofit/>
          </a:bodyPr>
          <a:lstStyle/>
          <a:p>
            <a:r>
              <a:rPr lang="en-US" dirty="0" smtClean="0"/>
              <a:t>         NORMAL    VIEW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3439" y="1142984"/>
            <a:ext cx="4119562" cy="1059120"/>
          </a:xfrm>
        </p:spPr>
        <p:txBody>
          <a:bodyPr>
            <a:normAutofit/>
          </a:bodyPr>
          <a:lstStyle/>
          <a:p>
            <a:r>
              <a:rPr lang="en-US" dirty="0" smtClean="0"/>
              <a:t>       DEFECT  IN  EAS </a:t>
            </a:r>
            <a:endParaRPr lang="en-IN" dirty="0"/>
          </a:p>
        </p:txBody>
      </p:sp>
      <p:pic>
        <p:nvPicPr>
          <p:cNvPr id="1026" name="Picture 2" descr="C:\Users\owner\Downloads\image endoanal usg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2214554"/>
            <a:ext cx="4071965" cy="3786213"/>
          </a:xfrm>
          <a:prstGeom prst="rect">
            <a:avLst/>
          </a:prstGeom>
          <a:noFill/>
        </p:spPr>
      </p:pic>
      <p:pic>
        <p:nvPicPr>
          <p:cNvPr id="7" name="Content Placeholder 4" descr="C:\Users\owner\Downloads\image endoanal usg 1.g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786437" y="3841750"/>
            <a:ext cx="1905000" cy="1619250"/>
          </a:xfrm>
          <a:prstGeom prst="rect">
            <a:avLst/>
          </a:prstGeom>
          <a:noFill/>
        </p:spPr>
      </p:pic>
      <p:pic>
        <p:nvPicPr>
          <p:cNvPr id="9" name="Content Placeholder 4" descr="C:\Users\owner\Downloads\image endoanal usg 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9" y="2214554"/>
            <a:ext cx="4143404" cy="38018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35% of women reported ASI by endosonography after their first delivery (sultan et al)</a:t>
            </a:r>
          </a:p>
          <a:p>
            <a:endParaRPr lang="en-US" smtClean="0"/>
          </a:p>
          <a:p>
            <a:r>
              <a:rPr lang="en-US" smtClean="0"/>
              <a:t>Reduction of fecal incontinence symptoms at 12month who had surgical repair of ASI diagnosed by endosonography (faltin et al)</a:t>
            </a:r>
          </a:p>
          <a:p>
            <a:endParaRPr lang="en-US" smtClean="0"/>
          </a:p>
          <a:p>
            <a:r>
              <a:rPr lang="en-US" smtClean="0"/>
              <a:t>Anal-endosonography  is more useful than anal manometry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MRI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CORONAL VIEW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TRANSVERSE VIEW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5538" name="Picture 2" descr="  Fig. 1D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714620"/>
            <a:ext cx="4020124" cy="3948687"/>
          </a:xfrm>
          <a:prstGeom prst="rect">
            <a:avLst/>
          </a:prstGeom>
          <a:noFill/>
        </p:spPr>
      </p:pic>
      <p:pic>
        <p:nvPicPr>
          <p:cNvPr id="65540" name="Picture 4" descr="http://bjr.birjournals.org/content/78/Special_Issue_2/S117/F9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714620"/>
            <a:ext cx="4059235" cy="398779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Technique &amp; method of repair of ASI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Repair should take place in operation theatre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Adequate light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Regional or general anaesthesia</a:t>
            </a:r>
          </a:p>
          <a:p>
            <a:endParaRPr lang="en-US" dirty="0" smtClean="0"/>
          </a:p>
          <a:p>
            <a:r>
              <a:rPr lang="en-US" dirty="0" smtClean="0"/>
              <a:t>Anal mucosa &amp; IAS should be repaired before EAS</a:t>
            </a:r>
          </a:p>
          <a:p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0668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</a:t>
            </a:r>
            <a:endParaRPr lang="en-IN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827584" y="980728"/>
          <a:ext cx="770485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72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Suture material- PDS or vicryl (3-0) both are recommended for sphincter repair</a:t>
            </a:r>
          </a:p>
          <a:p>
            <a:endParaRPr lang="en-US" dirty="0" smtClean="0"/>
          </a:p>
          <a:p>
            <a:r>
              <a:rPr lang="en-US" dirty="0" smtClean="0"/>
              <a:t>RCT showed no difference in both suture material in terms of anal incontinence , perineal pain or suture migration.</a:t>
            </a:r>
          </a:p>
          <a:p>
            <a:endParaRPr lang="en-US" dirty="0" smtClean="0"/>
          </a:p>
          <a:p>
            <a:r>
              <a:rPr lang="en-US" dirty="0" smtClean="0"/>
              <a:t>Burying of surgical knot beneath the superficial perineal muscles  to prevent knot migration</a:t>
            </a:r>
          </a:p>
          <a:p>
            <a:endParaRPr lang="en-US" dirty="0" smtClean="0"/>
          </a:p>
          <a:p>
            <a:r>
              <a:rPr lang="en-US" dirty="0" smtClean="0"/>
              <a:t>Repair should be done by appropriately trained obstetrician</a:t>
            </a:r>
          </a:p>
          <a:p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90600"/>
            <a:ext cx="4191000" cy="990600"/>
          </a:xfrm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sz="2400" b="1" dirty="0">
                <a:solidFill>
                  <a:srgbClr val="FFC000"/>
                </a:solidFill>
                <a:effectLst/>
              </a:rPr>
              <a:t>End-to-end (approximation) method</a:t>
            </a:r>
          </a:p>
        </p:txBody>
      </p:sp>
      <p:pic>
        <p:nvPicPr>
          <p:cNvPr id="4966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4630"/>
          <a:stretch>
            <a:fillRect/>
          </a:stretch>
        </p:blipFill>
        <p:spPr>
          <a:xfrm>
            <a:off x="304800" y="2286000"/>
            <a:ext cx="4191000" cy="3581400"/>
          </a:xfrm>
          <a:ln>
            <a:solidFill>
              <a:schemeClr val="tx1"/>
            </a:solidFill>
          </a:ln>
        </p:spPr>
      </p:pic>
      <p:pic>
        <p:nvPicPr>
          <p:cNvPr id="496644" name="Picture 4"/>
          <p:cNvPicPr>
            <a:picLocks noChangeAspect="1" noChangeArrowheads="1"/>
          </p:cNvPicPr>
          <p:nvPr/>
        </p:nvPicPr>
        <p:blipFill>
          <a:blip r:embed="rId4" cstate="print"/>
          <a:srcRect r="7408"/>
          <a:stretch>
            <a:fillRect/>
          </a:stretch>
        </p:blipFill>
        <p:spPr bwMode="auto">
          <a:xfrm>
            <a:off x="4724400" y="2286000"/>
            <a:ext cx="41910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96645" name="Rectangle 5"/>
          <p:cNvSpPr>
            <a:spLocks noChangeArrowheads="1"/>
          </p:cNvSpPr>
          <p:nvPr/>
        </p:nvSpPr>
        <p:spPr bwMode="auto">
          <a:xfrm>
            <a:off x="4800600" y="990600"/>
            <a:ext cx="4038600" cy="9906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 i="1" dirty="0" smtClean="0">
                <a:solidFill>
                  <a:srgbClr val="FFC000"/>
                </a:solidFill>
                <a:latin typeface="Arial" charset="0"/>
              </a:rPr>
              <a:t>Overlap  method</a:t>
            </a:r>
            <a:endParaRPr lang="en-US" sz="2800" b="1" i="1" dirty="0">
              <a:solidFill>
                <a:srgbClr val="FFC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Postoperative management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Broad spectrum antibiotic with metronidazole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Use of postoperative  laxatives to reduce the incidence of wound dehiscence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All women should be offered postoperative physiotherapy and pelvic exercises for 6-12wks following repair</a:t>
            </a:r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Follow-up after ASI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Women should be followed up at 6wks postpartum</a:t>
            </a:r>
          </a:p>
          <a:p>
            <a:r>
              <a:rPr lang="en-US" dirty="0" smtClean="0"/>
              <a:t>Use of validated fecal incontinence questionnaire</a:t>
            </a:r>
          </a:p>
          <a:p>
            <a:r>
              <a:rPr lang="en-US" dirty="0" smtClean="0"/>
              <a:t>Symptomatic women should be sent to colorectal surgeon</a:t>
            </a:r>
          </a:p>
          <a:p>
            <a:r>
              <a:rPr lang="en-US" dirty="0" smtClean="0"/>
              <a:t>Persistent sphincter defect may  require secondary repair</a:t>
            </a:r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714380"/>
          </a:xfrm>
        </p:spPr>
        <p:txBody>
          <a:bodyPr>
            <a:normAutofit/>
          </a:bodyPr>
          <a:lstStyle/>
          <a:p>
            <a:r>
              <a:rPr lang="en-US" dirty="0" smtClean="0"/>
              <a:t>Outcome of primary repair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785926"/>
            <a:ext cx="8429684" cy="478861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Prognosis  is good with 60-80% asymptomatic at </a:t>
            </a:r>
          </a:p>
          <a:p>
            <a:pPr>
              <a:buNone/>
            </a:pPr>
            <a:r>
              <a:rPr lang="en-US" dirty="0" smtClean="0"/>
              <a:t>    12months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Evaluation by </a:t>
            </a:r>
            <a:r>
              <a:rPr lang="en-US" dirty="0" err="1" smtClean="0"/>
              <a:t>endoanal</a:t>
            </a:r>
            <a:r>
              <a:rPr lang="en-US" dirty="0" smtClean="0"/>
              <a:t> ultrasound &amp; </a:t>
            </a:r>
            <a:r>
              <a:rPr lang="en-US" dirty="0" err="1" smtClean="0"/>
              <a:t>neurophysiological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tests</a:t>
            </a:r>
          </a:p>
          <a:p>
            <a:r>
              <a:rPr lang="en-US" dirty="0" smtClean="0"/>
              <a:t>Poor outcome related to persistent sphincter defect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Anal incontinence 40% with traditional end to end   </a:t>
            </a:r>
          </a:p>
          <a:p>
            <a:pPr>
              <a:buNone/>
            </a:pPr>
            <a:r>
              <a:rPr lang="en-US" dirty="0" smtClean="0"/>
              <a:t>    repair &amp; persistent sphincter defect by EAUS 54-88%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Improved outcome with overlap technique </a:t>
            </a:r>
            <a:r>
              <a:rPr lang="en-US" sz="2400" i="1" dirty="0" smtClean="0"/>
              <a:t>(</a:t>
            </a:r>
            <a:r>
              <a:rPr lang="en-US" sz="2400" i="1" dirty="0" smtClean="0">
                <a:solidFill>
                  <a:srgbClr val="C00000"/>
                </a:solidFill>
              </a:rPr>
              <a:t>sultan et al 1999</a:t>
            </a:r>
            <a:r>
              <a:rPr lang="en-US" sz="2400" dirty="0" smtClean="0">
                <a:solidFill>
                  <a:srgbClr val="C00000"/>
                </a:solidFill>
              </a:rPr>
              <a:t>)</a:t>
            </a:r>
          </a:p>
          <a:p>
            <a:pPr>
              <a:buNone/>
            </a:pP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Further RCT showed both technique with similar  </a:t>
            </a:r>
          </a:p>
          <a:p>
            <a:pPr>
              <a:buNone/>
            </a:pPr>
            <a:r>
              <a:rPr lang="en-US" dirty="0" smtClean="0"/>
              <a:t>    outcome &amp; most common symptom is incontinence to </a:t>
            </a:r>
          </a:p>
          <a:p>
            <a:pPr>
              <a:buNone/>
            </a:pPr>
            <a:r>
              <a:rPr lang="en-US" dirty="0" smtClean="0"/>
              <a:t>    flatus</a:t>
            </a:r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 pregnancy and mode of delivery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414566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</a:t>
            </a:r>
            <a:r>
              <a:rPr lang="en-US" dirty="0" smtClean="0">
                <a:solidFill>
                  <a:srgbClr val="C00000"/>
                </a:solidFill>
              </a:rPr>
              <a:t>RCOG recommends</a:t>
            </a:r>
          </a:p>
          <a:p>
            <a:r>
              <a:rPr lang="en-US" dirty="0" smtClean="0"/>
              <a:t>Counseling regarding the risk of developing anal incontinence or worsening symptoms with subsequent vaginal delivery</a:t>
            </a:r>
          </a:p>
          <a:p>
            <a:r>
              <a:rPr lang="en-US" dirty="0" smtClean="0"/>
              <a:t>Women who are symptomatic or who have abnormal </a:t>
            </a:r>
            <a:r>
              <a:rPr lang="en-US" dirty="0" err="1" smtClean="0"/>
              <a:t>endo</a:t>
            </a:r>
            <a:r>
              <a:rPr lang="en-US" dirty="0" smtClean="0"/>
              <a:t>-anal ultrasound or manometry , should be offered the option of elective caesarean section</a:t>
            </a:r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&amp; prevention of ASI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249424"/>
            <a:ext cx="8401080" cy="4325112"/>
          </a:xfrm>
        </p:spPr>
        <p:txBody>
          <a:bodyPr/>
          <a:lstStyle/>
          <a:p>
            <a:r>
              <a:rPr lang="en-US" dirty="0" smtClean="0"/>
              <a:t>Obstetricians should be aware of the risk factors</a:t>
            </a:r>
          </a:p>
          <a:p>
            <a:r>
              <a:rPr lang="en-US" dirty="0" smtClean="0"/>
              <a:t>Routine episiotomy is not recommended</a:t>
            </a:r>
          </a:p>
          <a:p>
            <a:r>
              <a:rPr lang="en-US" dirty="0" smtClean="0"/>
              <a:t>Where episiotomy is indicated, mediolateral technique is preferred with attention to the angle cut away from midline</a:t>
            </a:r>
          </a:p>
          <a:p>
            <a:r>
              <a:rPr lang="en-US" dirty="0" smtClean="0"/>
              <a:t>Low risk of injury with wide angled episiotomy</a:t>
            </a:r>
          </a:p>
          <a:p>
            <a:r>
              <a:rPr lang="en-US" dirty="0" smtClean="0"/>
              <a:t>Elective caesarean section is protective whereas  caesarean late in 1</a:t>
            </a:r>
            <a:r>
              <a:rPr lang="en-US" baseline="30000" dirty="0" smtClean="0"/>
              <a:t>st</a:t>
            </a:r>
            <a:r>
              <a:rPr lang="en-US" dirty="0" smtClean="0"/>
              <a:t> stage or 2</a:t>
            </a:r>
            <a:r>
              <a:rPr lang="en-US" baseline="30000" dirty="0" smtClean="0"/>
              <a:t>nd</a:t>
            </a:r>
            <a:r>
              <a:rPr lang="en-US" dirty="0" smtClean="0"/>
              <a:t> stage does not protect anal sphincter</a:t>
            </a:r>
            <a:endParaRPr lang="en-IN" dirty="0"/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8501090" y="3124200"/>
            <a:ext cx="414310" cy="190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8676456" y="5013176"/>
            <a:ext cx="0" cy="10081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Flowchart: Connector 8"/>
          <p:cNvSpPr/>
          <p:nvPr/>
        </p:nvSpPr>
        <p:spPr>
          <a:xfrm>
            <a:off x="8604448" y="6021288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1" name="Straight Connector 10"/>
          <p:cNvCxnSpPr>
            <a:stCxn id="4" idx="4"/>
          </p:cNvCxnSpPr>
          <p:nvPr/>
        </p:nvCxnSpPr>
        <p:spPr>
          <a:xfrm rot="5400000">
            <a:off x="7944279" y="5329330"/>
            <a:ext cx="1064097" cy="4638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" idx="4"/>
          </p:cNvCxnSpPr>
          <p:nvPr/>
        </p:nvCxnSpPr>
        <p:spPr>
          <a:xfrm rot="5400000">
            <a:off x="7725974" y="5089937"/>
            <a:ext cx="1043008" cy="92153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Obstetric anal sphincter injury is the leading cause of fecal incontinence</a:t>
            </a:r>
          </a:p>
          <a:p>
            <a:r>
              <a:rPr lang="en-US" dirty="0" smtClean="0"/>
              <a:t>Routine episiotomy is not recommended</a:t>
            </a:r>
          </a:p>
          <a:p>
            <a:r>
              <a:rPr lang="en-US" dirty="0" smtClean="0"/>
              <a:t>Perineal injury should be inspected properly especially after traumatic vaginal delivery </a:t>
            </a:r>
          </a:p>
          <a:p>
            <a:r>
              <a:rPr lang="en-US" dirty="0" smtClean="0"/>
              <a:t>Trained  obstetrician should undertake repair in theatre using standard  intra &amp; postoperative protocol</a:t>
            </a:r>
          </a:p>
          <a:p>
            <a:r>
              <a:rPr lang="en-US" dirty="0" smtClean="0"/>
              <a:t>Formal training in anal sphincter repair technique, is recommended as an essential component of obstetric training</a:t>
            </a:r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Contd.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Outcome of overlap &amp; end-to-end technique are equivalent</a:t>
            </a:r>
          </a:p>
          <a:p>
            <a:r>
              <a:rPr lang="en-US" dirty="0" smtClean="0"/>
              <a:t>Women should be counseled about the future risk of incontinence</a:t>
            </a:r>
          </a:p>
          <a:p>
            <a:r>
              <a:rPr lang="en-US" dirty="0" smtClean="0"/>
              <a:t>Symptomatic women should be offered delivery by elective caesarean section</a:t>
            </a:r>
          </a:p>
          <a:p>
            <a:r>
              <a:rPr lang="en-US" dirty="0" smtClean="0"/>
              <a:t>No evidence to guide the management of asymptomatic women</a:t>
            </a:r>
            <a:endParaRPr lang="en-IN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43000"/>
            <a:ext cx="8229600" cy="106997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1026" name="AutoShape 2" descr="http://t1.gstatic.com/images?q=tbn:ANd9GcTQQ9SgU6sHFkqnO6YMLcY3JSRUT_HwDPoGn3_tqNTRjx9ZAXQwvKtY022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30" name="Picture 6" descr="http://t1.gstatic.com/images?q=tbn:ANd9GcRUgQqgn59KvwcfrFvLJYoOij__LjdbFz97BcNWVsE0khXfKagAkHvI9mbvX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1" y="1992940"/>
            <a:ext cx="5542657" cy="372207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4282" y="1428736"/>
            <a:ext cx="8286808" cy="5145102"/>
          </a:xfrm>
        </p:spPr>
        <p:txBody>
          <a:bodyPr>
            <a:normAutofit/>
          </a:bodyPr>
          <a:lstStyle/>
          <a:p>
            <a:r>
              <a:rPr lang="en-US" dirty="0" smtClean="0"/>
              <a:t>The reported incidence of obstetric anal sphincter injury is 1-6% of all vaginal deliveries</a:t>
            </a:r>
          </a:p>
          <a:p>
            <a:endParaRPr lang="en-US" dirty="0" smtClean="0"/>
          </a:p>
          <a:p>
            <a:r>
              <a:rPr lang="en-US" dirty="0" smtClean="0"/>
              <a:t>0.4-2.5% with mediolateral episiotomy  but </a:t>
            </a:r>
            <a:r>
              <a:rPr lang="en-US" dirty="0" err="1" smtClean="0"/>
              <a:t>upto</a:t>
            </a:r>
            <a:r>
              <a:rPr lang="en-US" dirty="0" smtClean="0"/>
              <a:t> 19% with midline episiotomy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Failure to </a:t>
            </a:r>
            <a:r>
              <a:rPr lang="en-US" dirty="0" err="1" smtClean="0"/>
              <a:t>recognise</a:t>
            </a:r>
            <a:r>
              <a:rPr lang="en-US" dirty="0" smtClean="0"/>
              <a:t> sphincter injury at the time of delivery.</a:t>
            </a:r>
            <a:endParaRPr lang="en-IN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Increase  in </a:t>
            </a:r>
            <a:r>
              <a:rPr lang="en-US" dirty="0" err="1" smtClean="0"/>
              <a:t>medicolegal</a:t>
            </a:r>
            <a:r>
              <a:rPr lang="en-US" dirty="0" smtClean="0"/>
              <a:t> cases associated with ASI</a:t>
            </a:r>
          </a:p>
          <a:p>
            <a:endParaRPr lang="en-US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5720" y="1571612"/>
            <a:ext cx="8358246" cy="5002226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</a:t>
            </a:r>
            <a:r>
              <a:rPr lang="en-US" sz="3600" i="1" dirty="0" smtClean="0">
                <a:solidFill>
                  <a:srgbClr val="C00000"/>
                </a:solidFill>
              </a:rPr>
              <a:t>ANATOMY  &amp; PHYSIOLOGY</a:t>
            </a:r>
            <a:endParaRPr lang="en-US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4000" contrast="24000"/>
          </a:blip>
          <a:srcRect l="7990" t="22459" r="10881" b="12839"/>
          <a:stretch>
            <a:fillRect/>
          </a:stretch>
        </p:blipFill>
        <p:spPr bwMode="auto">
          <a:xfrm>
            <a:off x="0" y="-24"/>
            <a:ext cx="9144000" cy="692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of anal sphincter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structural and functionally intact anal sphincter complex maintain continence.</a:t>
            </a:r>
          </a:p>
          <a:p>
            <a:r>
              <a:rPr lang="en-US" dirty="0" smtClean="0"/>
              <a:t>IAS contributes 70-85% of resting anal sphincter pressure &amp; responsible for maintaining anal continence at rest.</a:t>
            </a:r>
          </a:p>
          <a:p>
            <a:r>
              <a:rPr lang="en-US" dirty="0" smtClean="0"/>
              <a:t>EAS is responsible for majority of  squeeze tone &amp; protects against fecal leakage during rise in intra-abdominal pressure</a:t>
            </a:r>
          </a:p>
          <a:p>
            <a:r>
              <a:rPr lang="en-US" dirty="0" smtClean="0"/>
              <a:t>Recto-anal inhibitory reflex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24" y="476672"/>
            <a:ext cx="8229600" cy="86409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       Classification of perineal injuries</a:t>
            </a:r>
            <a:endParaRPr lang="en-IN" sz="3600" dirty="0"/>
          </a:p>
        </p:txBody>
      </p:sp>
      <p:sp>
        <p:nvSpPr>
          <p:cNvPr id="8" name="Oval 7"/>
          <p:cNvSpPr/>
          <p:nvPr/>
        </p:nvSpPr>
        <p:spPr>
          <a:xfrm>
            <a:off x="251520" y="3501008"/>
            <a:ext cx="1872208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 degree:</a:t>
            </a:r>
          </a:p>
          <a:p>
            <a:pPr algn="ctr"/>
            <a:r>
              <a:rPr lang="en-US" sz="2000" b="1" dirty="0" smtClean="0"/>
              <a:t>Perineal skin</a:t>
            </a:r>
          </a:p>
        </p:txBody>
      </p:sp>
      <p:sp>
        <p:nvSpPr>
          <p:cNvPr id="11" name="Oval 10"/>
          <p:cNvSpPr/>
          <p:nvPr/>
        </p:nvSpPr>
        <p:spPr>
          <a:xfrm>
            <a:off x="3635896" y="1196752"/>
            <a:ext cx="1872208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Perineal injury</a:t>
            </a:r>
            <a:endParaRPr lang="en-IN" sz="2000" b="1" dirty="0"/>
          </a:p>
        </p:txBody>
      </p:sp>
      <p:sp>
        <p:nvSpPr>
          <p:cNvPr id="12" name="Oval 11"/>
          <p:cNvSpPr/>
          <p:nvPr/>
        </p:nvSpPr>
        <p:spPr>
          <a:xfrm>
            <a:off x="2411760" y="3501008"/>
            <a:ext cx="1872208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II degree :</a:t>
            </a:r>
          </a:p>
          <a:p>
            <a:pPr algn="ctr"/>
            <a:r>
              <a:rPr lang="en-US" sz="2000" b="1" dirty="0" smtClean="0"/>
              <a:t>Perineal muscle</a:t>
            </a:r>
          </a:p>
          <a:p>
            <a:pPr algn="ctr"/>
            <a:endParaRPr lang="en-IN" sz="2000" b="1" dirty="0"/>
          </a:p>
        </p:txBody>
      </p:sp>
      <p:sp>
        <p:nvSpPr>
          <p:cNvPr id="13" name="Oval 12"/>
          <p:cNvSpPr/>
          <p:nvPr/>
        </p:nvSpPr>
        <p:spPr>
          <a:xfrm>
            <a:off x="4644008" y="3501008"/>
            <a:ext cx="1872208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III degree : inv EAS +IAS</a:t>
            </a:r>
          </a:p>
          <a:p>
            <a:pPr algn="ctr"/>
            <a:endParaRPr lang="en-IN" sz="2000" b="1" dirty="0"/>
          </a:p>
        </p:txBody>
      </p:sp>
      <p:sp>
        <p:nvSpPr>
          <p:cNvPr id="14" name="Oval 13"/>
          <p:cNvSpPr/>
          <p:nvPr/>
        </p:nvSpPr>
        <p:spPr>
          <a:xfrm>
            <a:off x="6876256" y="3429000"/>
            <a:ext cx="2195736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IV degree ASI+ rectal mucosa </a:t>
            </a:r>
          </a:p>
          <a:p>
            <a:pPr algn="ctr"/>
            <a:endParaRPr lang="en-IN" sz="2000" b="1" dirty="0"/>
          </a:p>
        </p:txBody>
      </p:sp>
      <p:sp>
        <p:nvSpPr>
          <p:cNvPr id="15" name="Oval 14"/>
          <p:cNvSpPr/>
          <p:nvPr/>
        </p:nvSpPr>
        <p:spPr>
          <a:xfrm>
            <a:off x="2411760" y="5517232"/>
            <a:ext cx="144016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 50% EAS torn</a:t>
            </a:r>
            <a:endParaRPr lang="en-IN" dirty="0"/>
          </a:p>
        </p:txBody>
      </p:sp>
      <p:sp>
        <p:nvSpPr>
          <p:cNvPr id="16" name="Oval 15"/>
          <p:cNvSpPr/>
          <p:nvPr/>
        </p:nvSpPr>
        <p:spPr>
          <a:xfrm>
            <a:off x="4067944" y="5517232"/>
            <a:ext cx="144016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&gt; 50% EAS torn</a:t>
            </a:r>
            <a:endParaRPr lang="en-IN" dirty="0"/>
          </a:p>
        </p:txBody>
      </p:sp>
      <p:sp>
        <p:nvSpPr>
          <p:cNvPr id="17" name="Oval 16"/>
          <p:cNvSpPr/>
          <p:nvPr/>
        </p:nvSpPr>
        <p:spPr>
          <a:xfrm>
            <a:off x="5940152" y="5517232"/>
            <a:ext cx="144016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IAS torn</a:t>
            </a:r>
            <a:endParaRPr lang="en-IN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644008" y="2852936"/>
            <a:ext cx="244827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644008" y="2852936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707904" y="2852936"/>
            <a:ext cx="93610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1979712" y="2852936"/>
            <a:ext cx="266429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364088" y="5157192"/>
            <a:ext cx="714963" cy="446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5076056" y="5157192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3707904" y="5157192"/>
            <a:ext cx="165618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ooter Placeholder 48"/>
          <p:cNvSpPr>
            <a:spLocks noGrp="1"/>
          </p:cNvSpPr>
          <p:nvPr>
            <p:ph type="ftr" sz="quarter" idx="11"/>
          </p:nvPr>
        </p:nvSpPr>
        <p:spPr>
          <a:xfrm>
            <a:off x="251520" y="6597352"/>
            <a:ext cx="5616624" cy="260648"/>
          </a:xfrm>
        </p:spPr>
        <p:txBody>
          <a:bodyPr/>
          <a:lstStyle/>
          <a:p>
            <a:r>
              <a:rPr lang="en-US" sz="1600" i="1" dirty="0" smtClean="0"/>
              <a:t> </a:t>
            </a:r>
            <a:r>
              <a:rPr lang="en-US" sz="1600" i="1" dirty="0" smtClean="0">
                <a:solidFill>
                  <a:srgbClr val="C00000"/>
                </a:solidFill>
              </a:rPr>
              <a:t>By  International Consultation of Incontinence &amp; RCOG</a:t>
            </a:r>
            <a:endParaRPr kumimoji="0"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72008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3419872" y="1412776"/>
            <a:ext cx="252028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Obstetric anal sphincter injury</a:t>
            </a:r>
            <a:endParaRPr lang="en-IN" sz="2000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619672" y="3789040"/>
            <a:ext cx="244827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en-US" sz="2000" b="1" dirty="0" smtClean="0"/>
              <a:t>Third degree perineal tear</a:t>
            </a:r>
            <a:endParaRPr lang="en-IN" sz="2000" b="1" dirty="0"/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5220072" y="3789040"/>
            <a:ext cx="244827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lang="en-US" sz="2000" b="1" dirty="0" smtClean="0"/>
              <a:t>Fourth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degree perineal tear</a:t>
            </a:r>
            <a:endParaRPr kumimoji="0" lang="en-IN" sz="2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Down Arrow 10"/>
          <p:cNvSpPr/>
          <p:nvPr/>
        </p:nvSpPr>
        <p:spPr>
          <a:xfrm rot="2948561" flipH="1">
            <a:off x="3506759" y="2811838"/>
            <a:ext cx="675797" cy="10466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Down Arrow 11"/>
          <p:cNvSpPr/>
          <p:nvPr/>
        </p:nvSpPr>
        <p:spPr>
          <a:xfrm rot="19022221" flipH="1">
            <a:off x="4917910" y="2821528"/>
            <a:ext cx="602353" cy="10466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14356"/>
            <a:ext cx="4119562" cy="928694"/>
          </a:xfrm>
          <a:ln w="76200" cmpd="tri"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THIRD </a:t>
            </a: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DEGREE 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b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PERINEAL </a:t>
            </a: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TEAR</a:t>
            </a:r>
          </a:p>
        </p:txBody>
      </p:sp>
      <p:pic>
        <p:nvPicPr>
          <p:cNvPr id="549891" name="Picture 3" descr="ans22_thirddegreetear"/>
          <p:cNvPicPr>
            <a:picLocks noChangeAspect="1" noChangeArrowheads="1"/>
          </p:cNvPicPr>
          <p:nvPr/>
        </p:nvPicPr>
        <p:blipFill>
          <a:blip r:embed="rId3" cstate="print"/>
          <a:srcRect l="7500" b="6799"/>
          <a:stretch>
            <a:fillRect/>
          </a:stretch>
        </p:blipFill>
        <p:spPr bwMode="auto">
          <a:xfrm>
            <a:off x="381000" y="1981200"/>
            <a:ext cx="4114800" cy="3962400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49892" name="Picture 4" descr="ans22_fourthdegreetear"/>
          <p:cNvPicPr>
            <a:picLocks noChangeAspect="1" noChangeArrowheads="1"/>
          </p:cNvPicPr>
          <p:nvPr/>
        </p:nvPicPr>
        <p:blipFill>
          <a:blip r:embed="rId4" cstate="print"/>
          <a:srcRect l="7500" r="7500" b="6667"/>
          <a:stretch>
            <a:fillRect/>
          </a:stretch>
        </p:blipFill>
        <p:spPr bwMode="auto">
          <a:xfrm>
            <a:off x="4800600" y="1981200"/>
            <a:ext cx="4114800" cy="3962400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49893" name="Rectangle 5"/>
          <p:cNvSpPr>
            <a:spLocks noChangeArrowheads="1"/>
          </p:cNvSpPr>
          <p:nvPr/>
        </p:nvSpPr>
        <p:spPr bwMode="auto">
          <a:xfrm>
            <a:off x="4714876" y="714357"/>
            <a:ext cx="4124324" cy="954107"/>
          </a:xfrm>
          <a:prstGeom prst="rect">
            <a:avLst/>
          </a:prstGeom>
          <a:noFill/>
          <a:ln w="76200" cmpd="tri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/>
            <a:r>
              <a:rPr lang="en-US" sz="28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FOURTH-DEGREE </a:t>
            </a:r>
          </a:p>
          <a:p>
            <a:pPr algn="ctr" rtl="0"/>
            <a:r>
              <a:rPr lang="en-US" sz="28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PERINEAL TEAR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1244</TotalTime>
  <Words>967</Words>
  <Application>Microsoft Office PowerPoint</Application>
  <PresentationFormat>On-screen Show (4:3)</PresentationFormat>
  <Paragraphs>186</Paragraphs>
  <Slides>29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Urban</vt:lpstr>
      <vt:lpstr>       OBSTETRICAL  ANAL SPHINCTER                                                   INJURY              Dr  Sunita Samal, MD (O&amp;G)                         Associate Professor                           MGMC &amp; RI, PUDUCHERRY                                           </vt:lpstr>
      <vt:lpstr>Introduction</vt:lpstr>
      <vt:lpstr>Slide 3</vt:lpstr>
      <vt:lpstr>Slide 4</vt:lpstr>
      <vt:lpstr>Slide 5</vt:lpstr>
      <vt:lpstr>Function of anal sphincter</vt:lpstr>
      <vt:lpstr>       Classification of perineal injuries</vt:lpstr>
      <vt:lpstr>Slide 8</vt:lpstr>
      <vt:lpstr>     THIRD DEGREE         PERINEAL TEAR</vt:lpstr>
      <vt:lpstr>Effect of vaginal delivery</vt:lpstr>
      <vt:lpstr>Slide 11</vt:lpstr>
      <vt:lpstr>Slide 12</vt:lpstr>
      <vt:lpstr>Slide 13</vt:lpstr>
      <vt:lpstr>Diagnosis</vt:lpstr>
      <vt:lpstr>Anal endosonography</vt:lpstr>
      <vt:lpstr>Slide 16</vt:lpstr>
      <vt:lpstr> </vt:lpstr>
      <vt:lpstr>  MRI</vt:lpstr>
      <vt:lpstr>Technique &amp; method of repair of ASI</vt:lpstr>
      <vt:lpstr>Cont.</vt:lpstr>
      <vt:lpstr>End-to-end (approximation) method</vt:lpstr>
      <vt:lpstr>Postoperative management</vt:lpstr>
      <vt:lpstr>Follow-up after ASI</vt:lpstr>
      <vt:lpstr>Outcome of primary repair</vt:lpstr>
      <vt:lpstr>Future pregnancy and mode of delivery</vt:lpstr>
      <vt:lpstr>Prediction &amp; prevention of ASI</vt:lpstr>
      <vt:lpstr>Take Home Message</vt:lpstr>
      <vt:lpstr>Contd.</vt:lpstr>
      <vt:lpstr>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Vaginal Delivery &amp; Anal Sphincter</dc:title>
  <dc:creator>owner</dc:creator>
  <cp:lastModifiedBy>sudeep</cp:lastModifiedBy>
  <cp:revision>141</cp:revision>
  <dcterms:created xsi:type="dcterms:W3CDTF">2012-11-05T04:19:58Z</dcterms:created>
  <dcterms:modified xsi:type="dcterms:W3CDTF">2012-11-17T02:20:21Z</dcterms:modified>
</cp:coreProperties>
</file>